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1" r:id="rId1"/>
  </p:sldMasterIdLst>
  <p:sldIdLst>
    <p:sldId id="256" r:id="rId2"/>
    <p:sldId id="257" r:id="rId3"/>
    <p:sldId id="261" r:id="rId4"/>
    <p:sldId id="264" r:id="rId5"/>
    <p:sldId id="263" r:id="rId6"/>
    <p:sldId id="268" r:id="rId7"/>
    <p:sldId id="270" r:id="rId8"/>
    <p:sldId id="269" r:id="rId9"/>
    <p:sldId id="262" r:id="rId10"/>
    <p:sldId id="272" r:id="rId11"/>
    <p:sldId id="265" r:id="rId12"/>
    <p:sldId id="271" r:id="rId13"/>
    <p:sldId id="267" r:id="rId14"/>
    <p:sldId id="259" r:id="rId15"/>
    <p:sldId id="274" r:id="rId16"/>
    <p:sldId id="275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5" autoAdjust="0"/>
    <p:restoredTop sz="94660"/>
  </p:normalViewPr>
  <p:slideViewPr>
    <p:cSldViewPr snapToGrid="0">
      <p:cViewPr varScale="1">
        <p:scale>
          <a:sx n="74" d="100"/>
          <a:sy n="74" d="100"/>
        </p:scale>
        <p:origin x="52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26585456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4089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087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880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3219130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72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686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171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32308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4689226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60261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497A563F-58E2-4210-90A4-3F058FE591A6}" type="datetimeFigureOut">
              <a:rPr lang="en-US" smtClean="0"/>
              <a:t>7/24/2018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C708DDE6-11A7-45AD-B7CB-2E39822F17E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115612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8" r:id="rId7"/>
    <p:sldLayoutId id="2147483749" r:id="rId8"/>
    <p:sldLayoutId id="2147483750" r:id="rId9"/>
    <p:sldLayoutId id="2147483751" r:id="rId10"/>
    <p:sldLayoutId id="2147483752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4294967295" orient="horz" pos="1368">
          <p15:clr>
            <a:srgbClr val="F26B43"/>
          </p15:clr>
        </p15:guide>
        <p15:guide id="4294967295" orient="horz" pos="1440">
          <p15:clr>
            <a:srgbClr val="F26B43"/>
          </p15:clr>
        </p15:guide>
        <p15:guide id="4294967295" orient="horz" pos="3696">
          <p15:clr>
            <a:srgbClr val="F26B43"/>
          </p15:clr>
        </p15:guide>
        <p15:guide id="4294967295" orient="horz" pos="432">
          <p15:clr>
            <a:srgbClr val="F26B43"/>
          </p15:clr>
        </p15:guide>
        <p15:guide id="4294967295" orient="horz" pos="1512">
          <p15:clr>
            <a:srgbClr val="F26B43"/>
          </p15:clr>
        </p15:guide>
        <p15:guide id="4294967295" pos="6912">
          <p15:clr>
            <a:srgbClr val="F26B43"/>
          </p15:clr>
        </p15:guide>
        <p15:guide id="4294967295" pos="936">
          <p15:clr>
            <a:srgbClr val="F26B43"/>
          </p15:clr>
        </p15:guide>
        <p15:guide id="4294967295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400" dirty="0" smtClean="0"/>
              <a:t>Youth and Adult Apprenticeship Opportunities in San Joaquin County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John Dunn – Assistant Secretary of Labor for Apprenticeship &amp; Worker Training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8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Civil Service Apprenticeships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State of California is largest employer in Sacramento and supports Apprenticeship</a:t>
            </a:r>
          </a:p>
          <a:p>
            <a:r>
              <a:rPr lang="en-US" dirty="0" smtClean="0"/>
              <a:t>Determined IT classification/occupations would be first</a:t>
            </a:r>
          </a:p>
          <a:p>
            <a:r>
              <a:rPr lang="en-US" dirty="0" smtClean="0"/>
              <a:t>Partnership with SEIU Local 1000</a:t>
            </a:r>
          </a:p>
          <a:p>
            <a:r>
              <a:rPr lang="en-US" dirty="0" smtClean="0"/>
              <a:t>PC Support and Financial Services (Auditors and Accountants) next, in partnership with American River College and other Los Rios colleges, Cyber Security to follow</a:t>
            </a:r>
          </a:p>
          <a:p>
            <a:r>
              <a:rPr lang="en-US" dirty="0" smtClean="0"/>
              <a:t>Potential for other classifications being evaluated, including custodial, landscape/maintenance, etc.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453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SJ County Apprenticeship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1893195"/>
            <a:ext cx="10554574" cy="464912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High School student (11</a:t>
            </a:r>
            <a:r>
              <a:rPr lang="en-US" baseline="30000" dirty="0" smtClean="0"/>
              <a:t>th</a:t>
            </a:r>
            <a:r>
              <a:rPr lang="en-US" dirty="0" smtClean="0"/>
              <a:t> grade) from local tech CTE program interns with local agency</a:t>
            </a:r>
          </a:p>
          <a:p>
            <a:r>
              <a:rPr lang="en-US" dirty="0" smtClean="0"/>
              <a:t>City works closely with CTE program to ensure specific job skills are practiced and learned during the internship.</a:t>
            </a:r>
          </a:p>
          <a:p>
            <a:r>
              <a:rPr lang="en-US" dirty="0" smtClean="0"/>
              <a:t>Local agency creates an apprenticeship program for entry level positions in IT, including Support Desk.</a:t>
            </a:r>
          </a:p>
          <a:p>
            <a:r>
              <a:rPr lang="en-US" dirty="0" smtClean="0"/>
              <a:t>Same HS student is hired by the agency after their internship as an apprentice, while continuing to attend high school.</a:t>
            </a:r>
          </a:p>
          <a:p>
            <a:r>
              <a:rPr lang="en-US" dirty="0" smtClean="0"/>
              <a:t>Because the internship was formal, those hours are counted towards the apprenticeship (credit for prior learning)</a:t>
            </a:r>
          </a:p>
          <a:p>
            <a:r>
              <a:rPr lang="en-US" dirty="0" smtClean="0"/>
              <a:t>Dual enrollment with SJ Delta College provides college credit towards a degree, work experience credits at SJDC</a:t>
            </a:r>
          </a:p>
          <a:p>
            <a:r>
              <a:rPr lang="en-US" dirty="0" smtClean="0"/>
              <a:t>High School student graduates from Tokay HS with college credit, a good entry level job with benefits and real workplace experience while continuing the apprenticeship for another year while attending classes at SJDC</a:t>
            </a:r>
          </a:p>
        </p:txBody>
      </p:sp>
    </p:spTree>
    <p:extLst>
      <p:ext uri="{BB962C8B-B14F-4D97-AF65-F5344CB8AC3E}">
        <p14:creationId xmlns:p14="http://schemas.microsoft.com/office/powerpoint/2010/main" val="2069411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Expand that scenario county wide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Improves the actual Labor Market for all employers who need IT services</a:t>
            </a:r>
          </a:p>
          <a:p>
            <a:r>
              <a:rPr lang="en-US" dirty="0" smtClean="0"/>
              <a:t>Creates a training program for a local city so that they can both retain workers and replace more easily</a:t>
            </a:r>
          </a:p>
          <a:p>
            <a:r>
              <a:rPr lang="en-US" dirty="0" smtClean="0"/>
              <a:t>Increases enrollment at SJDC via concurrent enrollment AND follow on AA/AS degree completion</a:t>
            </a:r>
          </a:p>
          <a:p>
            <a:r>
              <a:rPr lang="en-US" dirty="0" smtClean="0"/>
              <a:t>Works for many other occupations </a:t>
            </a:r>
          </a:p>
          <a:p>
            <a:r>
              <a:rPr lang="en-US" dirty="0" smtClean="0"/>
              <a:t>Zero student debt for apprentice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825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Assets and funding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712890"/>
            <a:ext cx="9601200" cy="4597758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San Joaquin Delta College </a:t>
            </a:r>
          </a:p>
          <a:p>
            <a:r>
              <a:rPr lang="en-US" dirty="0" smtClean="0"/>
              <a:t>San Joaquin County Office of Education</a:t>
            </a:r>
          </a:p>
          <a:p>
            <a:r>
              <a:rPr lang="en-US" dirty="0" smtClean="0"/>
              <a:t>Local school districts and charter schools</a:t>
            </a:r>
          </a:p>
          <a:p>
            <a:r>
              <a:rPr lang="en-US" dirty="0" smtClean="0"/>
              <a:t>All local and county agencies (internships and apprenticeships)</a:t>
            </a:r>
          </a:p>
          <a:p>
            <a:r>
              <a:rPr lang="en-US" dirty="0" smtClean="0"/>
              <a:t>California Partnership Academies – 5 in Stockton, 3 in Lodi, 1 in Galt</a:t>
            </a:r>
          </a:p>
          <a:p>
            <a:r>
              <a:rPr lang="en-US" dirty="0" smtClean="0"/>
              <a:t>Other CTE programs (Weber Institute, Lincoln Tech, Agriculture Academies, etc.)</a:t>
            </a:r>
          </a:p>
          <a:p>
            <a:r>
              <a:rPr lang="en-US" dirty="0" smtClean="0"/>
              <a:t>California Apprenticeship Initiative - $45m to date, $15m new 2018-19</a:t>
            </a:r>
          </a:p>
          <a:p>
            <a:r>
              <a:rPr lang="en-US" dirty="0" smtClean="0"/>
              <a:t>SJ County </a:t>
            </a:r>
            <a:r>
              <a:rPr lang="en-US" dirty="0" err="1" smtClean="0"/>
              <a:t>WorkNet</a:t>
            </a:r>
            <a:r>
              <a:rPr lang="en-US" dirty="0" smtClean="0"/>
              <a:t> (WIOA)</a:t>
            </a:r>
          </a:p>
          <a:p>
            <a:r>
              <a:rPr lang="en-US" dirty="0" smtClean="0"/>
              <a:t>State Agencies </a:t>
            </a:r>
          </a:p>
          <a:p>
            <a:r>
              <a:rPr lang="en-US" dirty="0" smtClean="0"/>
              <a:t>Federal DOL funding</a:t>
            </a:r>
          </a:p>
          <a:p>
            <a:r>
              <a:rPr lang="en-US" dirty="0" smtClean="0"/>
              <a:t>Private industry/employers</a:t>
            </a:r>
          </a:p>
          <a:p>
            <a:r>
              <a:rPr lang="en-US" dirty="0" smtClean="0"/>
              <a:t>Other non-profits, philanthropic organizations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14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First Steps (suggested)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331078"/>
            <a:ext cx="10554574" cy="388833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Convene planning team from education, workforce development, labor and employers focused on civil service within 30 days</a:t>
            </a:r>
          </a:p>
          <a:p>
            <a:pPr lvl="1"/>
            <a:r>
              <a:rPr lang="en-US" dirty="0" smtClean="0"/>
              <a:t>DAS and Labor Agency to provide technical assistance</a:t>
            </a:r>
          </a:p>
          <a:p>
            <a:r>
              <a:rPr lang="en-US" dirty="0" smtClean="0"/>
              <a:t>Identify 1</a:t>
            </a:r>
            <a:r>
              <a:rPr lang="en-US" baseline="30000" dirty="0" smtClean="0"/>
              <a:t>st</a:t>
            </a:r>
            <a:r>
              <a:rPr lang="en-US" dirty="0" smtClean="0"/>
              <a:t> and 2</a:t>
            </a:r>
            <a:r>
              <a:rPr lang="en-US" baseline="30000" dirty="0" smtClean="0"/>
              <a:t>nd</a:t>
            </a:r>
            <a:r>
              <a:rPr lang="en-US" dirty="0" smtClean="0"/>
              <a:t> priority needs for regional civil service occupations to create apprenticeships and determine if changes are needed in recruitment or hiring process</a:t>
            </a:r>
          </a:p>
          <a:p>
            <a:pPr lvl="1"/>
            <a:r>
              <a:rPr lang="en-US" dirty="0" smtClean="0"/>
              <a:t>Existing worker upskilling and/or new hire focus?</a:t>
            </a:r>
          </a:p>
          <a:p>
            <a:r>
              <a:rPr lang="en-US" dirty="0"/>
              <a:t>S</a:t>
            </a:r>
            <a:r>
              <a:rPr lang="en-US" dirty="0" smtClean="0"/>
              <a:t>can of existing educational assets which match employer needs </a:t>
            </a:r>
          </a:p>
          <a:p>
            <a:r>
              <a:rPr lang="en-US" dirty="0" smtClean="0"/>
              <a:t>Division of Apprenticeship Standards works to find existing or create new apprenticeship standards to match employer needs </a:t>
            </a:r>
          </a:p>
          <a:p>
            <a:r>
              <a:rPr lang="en-US" dirty="0" smtClean="0"/>
              <a:t>Standards approved, recruitment begins based on planning team recommendations and employer needs</a:t>
            </a:r>
          </a:p>
          <a:p>
            <a:r>
              <a:rPr lang="en-US" dirty="0" smtClean="0"/>
              <a:t>Begin conversations to send a team of employers and others to Switzerland in 2019?</a:t>
            </a:r>
          </a:p>
        </p:txBody>
      </p:sp>
    </p:spTree>
    <p:extLst>
      <p:ext uri="{BB962C8B-B14F-4D97-AF65-F5344CB8AC3E}">
        <p14:creationId xmlns:p14="http://schemas.microsoft.com/office/powerpoint/2010/main" val="2643218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554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Wrap up…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510" y="10693"/>
            <a:ext cx="5911403" cy="6847307"/>
          </a:xfrm>
        </p:spPr>
      </p:pic>
    </p:spTree>
    <p:extLst>
      <p:ext uri="{BB962C8B-B14F-4D97-AF65-F5344CB8AC3E}">
        <p14:creationId xmlns:p14="http://schemas.microsoft.com/office/powerpoint/2010/main" val="270569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Introductions &amp;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John Solis – San Joaquin County </a:t>
            </a:r>
            <a:r>
              <a:rPr lang="en-US" dirty="0" err="1" smtClean="0"/>
              <a:t>WorkNet</a:t>
            </a:r>
            <a:endParaRPr lang="en-US" dirty="0" smtClean="0"/>
          </a:p>
          <a:p>
            <a:r>
              <a:rPr lang="en-US" dirty="0" smtClean="0"/>
              <a:t>Nick Esquivel – California Community College Chancellors Office</a:t>
            </a:r>
          </a:p>
          <a:p>
            <a:r>
              <a:rPr lang="en-US" dirty="0" smtClean="0"/>
              <a:t>George Okamoto – CIO California Labor &amp; Workforce Development Agency</a:t>
            </a:r>
          </a:p>
          <a:p>
            <a:r>
              <a:rPr lang="en-US" dirty="0" smtClean="0"/>
              <a:t>Others from Sacramento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856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</a:p>
          <a:p>
            <a:r>
              <a:rPr lang="en-US" dirty="0" smtClean="0"/>
              <a:t>Definitions – What are we talking about?</a:t>
            </a:r>
          </a:p>
          <a:p>
            <a:r>
              <a:rPr lang="en-US" dirty="0" smtClean="0"/>
              <a:t>Why Apprenticeship?</a:t>
            </a:r>
          </a:p>
          <a:p>
            <a:r>
              <a:rPr lang="en-US" dirty="0" err="1" smtClean="0"/>
              <a:t>Careerwise</a:t>
            </a:r>
            <a:r>
              <a:rPr lang="en-US" dirty="0" smtClean="0"/>
              <a:t> Colorado and Swiss Apprenticeship Model</a:t>
            </a:r>
          </a:p>
          <a:p>
            <a:r>
              <a:rPr lang="en-US" dirty="0" smtClean="0"/>
              <a:t>Possible Scenarios</a:t>
            </a:r>
          </a:p>
          <a:p>
            <a:r>
              <a:rPr lang="en-US" dirty="0" smtClean="0"/>
              <a:t>Assets and funding </a:t>
            </a:r>
          </a:p>
          <a:p>
            <a:r>
              <a:rPr lang="en-US" dirty="0" smtClean="0"/>
              <a:t>Next Steps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41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are we here?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 learn about what Apprenticeship is and what it can do for a regional economy</a:t>
            </a:r>
          </a:p>
          <a:p>
            <a:r>
              <a:rPr lang="en-US" dirty="0" smtClean="0"/>
              <a:t>Identify potential youth and adult apprenticeship opportunities in local/county civil service careers as well as private industry</a:t>
            </a:r>
          </a:p>
          <a:p>
            <a:r>
              <a:rPr lang="en-US" dirty="0" smtClean="0"/>
              <a:t>Commit </a:t>
            </a:r>
            <a:r>
              <a:rPr lang="en-US" dirty="0"/>
              <a:t>to forming an advisory group </a:t>
            </a:r>
            <a:r>
              <a:rPr lang="en-US" dirty="0" smtClean="0"/>
              <a:t>to convene in 30 - 45 days with support from Labor Agency and others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6638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Internship – short term, preferably paid, work based learning experience generally connected to a potential career</a:t>
            </a:r>
          </a:p>
          <a:p>
            <a:r>
              <a:rPr lang="en-US" dirty="0" smtClean="0"/>
              <a:t>Pre-Apprenticeship – more formal classroom and/or work based learning that provides foundational training leading to a Registered Apprenticeship program</a:t>
            </a:r>
          </a:p>
          <a:p>
            <a:r>
              <a:rPr lang="en-US" dirty="0" smtClean="0"/>
              <a:t>Apprenticeship – focused classroom instruction combined with a minimum of 1 year of paid work experience that tracks skill acquisition and competency via EMPLOYER identified work processes and observation. Registered and approved by state or federal agency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37634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Apprenticeship?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Formalized, contextualized, post-secondary learning with a proven return on investment </a:t>
            </a:r>
          </a:p>
          <a:p>
            <a:r>
              <a:rPr lang="en-US" dirty="0" smtClean="0"/>
              <a:t>Portable industry recognized certificate of completion verified by the state</a:t>
            </a:r>
          </a:p>
          <a:p>
            <a:r>
              <a:rPr lang="en-US" dirty="0" smtClean="0"/>
              <a:t>Faster school to career path</a:t>
            </a:r>
          </a:p>
          <a:p>
            <a:r>
              <a:rPr lang="en-US" dirty="0" smtClean="0"/>
              <a:t>Enables employers to more easily train unskilled or lower skilled employees into skilled and living wage positions, with better retention</a:t>
            </a:r>
            <a:endParaRPr lang="en-US" dirty="0"/>
          </a:p>
          <a:p>
            <a:r>
              <a:rPr lang="en-US" dirty="0" smtClean="0"/>
              <a:t>Provides pathway to a career and college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596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Why… 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 rotWithShape="1">
          <a:blip r:embed="rId2"/>
          <a:srcRect l="9936" t="12534" r="69231" b="8279"/>
          <a:stretch/>
        </p:blipFill>
        <p:spPr bwMode="auto">
          <a:xfrm>
            <a:off x="3048000" y="152400"/>
            <a:ext cx="7130143" cy="65640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5655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Why… </a:t>
            </a:r>
            <a:endParaRPr lang="en-US" dirty="0"/>
          </a:p>
        </p:txBody>
      </p:sp>
      <p:pic>
        <p:nvPicPr>
          <p:cNvPr id="4" name="Content Placeholder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34991" y="1428750"/>
            <a:ext cx="7510530" cy="5306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921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Swiss Model and </a:t>
            </a:r>
            <a:r>
              <a:rPr lang="en-US" dirty="0" err="1" smtClean="0"/>
              <a:t>Careerwise</a:t>
            </a:r>
            <a:endParaRPr lang="en-US" dirty="0"/>
          </a:p>
        </p:txBody>
      </p:sp>
      <p:pic>
        <p:nvPicPr>
          <p:cNvPr id="6" name="Colorado's Bold Move (3 mins)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803400" y="1417638"/>
            <a:ext cx="8585200" cy="4829175"/>
          </a:xfrm>
        </p:spPr>
      </p:pic>
    </p:spTree>
    <p:extLst>
      <p:ext uri="{BB962C8B-B14F-4D97-AF65-F5344CB8AC3E}">
        <p14:creationId xmlns:p14="http://schemas.microsoft.com/office/powerpoint/2010/main" val="3458718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Crop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TM10001105[[fn=Crop]]</Template>
  <TotalTime>1448</TotalTime>
  <Words>771</Words>
  <Application>Microsoft Office PowerPoint</Application>
  <PresentationFormat>Widescreen</PresentationFormat>
  <Paragraphs>76</Paragraphs>
  <Slides>16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Franklin Gothic Book</vt:lpstr>
      <vt:lpstr>Crop</vt:lpstr>
      <vt:lpstr>Youth and Adult Apprenticeship Opportunities in San Joaquin County</vt:lpstr>
      <vt:lpstr>Introductions &amp; Background</vt:lpstr>
      <vt:lpstr>Agenda</vt:lpstr>
      <vt:lpstr>Why are we here?</vt:lpstr>
      <vt:lpstr>Definitions</vt:lpstr>
      <vt:lpstr>Why Apprenticeship?</vt:lpstr>
      <vt:lpstr>Why… </vt:lpstr>
      <vt:lpstr>More Why… </vt:lpstr>
      <vt:lpstr>Swiss Model and Careerwise</vt:lpstr>
      <vt:lpstr>Civil Service Apprenticeships</vt:lpstr>
      <vt:lpstr>Possible SJ County Apprenticeship</vt:lpstr>
      <vt:lpstr>Expand that scenario county wide</vt:lpstr>
      <vt:lpstr>Assets and funding</vt:lpstr>
      <vt:lpstr>First Steps (suggested)</vt:lpstr>
      <vt:lpstr>Questions?</vt:lpstr>
      <vt:lpstr>Wrap up…</vt:lpstr>
    </vt:vector>
  </TitlesOfParts>
  <Company>Employment Development Department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Youth and Adult Apprenticeship Opportunities in San Joaquin County</dc:title>
  <dc:creator>Dunn, John</dc:creator>
  <cp:lastModifiedBy>Dunn, John@Labor</cp:lastModifiedBy>
  <cp:revision>22</cp:revision>
  <dcterms:created xsi:type="dcterms:W3CDTF">2018-07-24T14:35:16Z</dcterms:created>
  <dcterms:modified xsi:type="dcterms:W3CDTF">2018-07-25T14:43:22Z</dcterms:modified>
</cp:coreProperties>
</file>